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523" r:id="rId3"/>
    <p:sldId id="1042" r:id="rId5"/>
    <p:sldId id="1147" r:id="rId6"/>
    <p:sldId id="1168" r:id="rId7"/>
    <p:sldId id="323" r:id="rId8"/>
    <p:sldId id="1133" r:id="rId9"/>
    <p:sldId id="1164" r:id="rId10"/>
    <p:sldId id="1138" r:id="rId11"/>
    <p:sldId id="1139" r:id="rId12"/>
    <p:sldId id="1162" r:id="rId13"/>
    <p:sldId id="1126" r:id="rId14"/>
    <p:sldId id="1163" r:id="rId15"/>
    <p:sldId id="1170" r:id="rId16"/>
    <p:sldId id="1135" r:id="rId17"/>
    <p:sldId id="1136" r:id="rId18"/>
    <p:sldId id="1169" r:id="rId19"/>
    <p:sldId id="1171" r:id="rId20"/>
    <p:sldId id="1172" r:id="rId21"/>
    <p:sldId id="1173" r:id="rId22"/>
    <p:sldId id="1174" r:id="rId23"/>
    <p:sldId id="1176" r:id="rId24"/>
    <p:sldId id="1175" r:id="rId25"/>
    <p:sldId id="1115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38302"/>
    <a:srgbClr val="FEFCDE"/>
    <a:srgbClr val="0066FF"/>
    <a:srgbClr val="FF0000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90" d="100"/>
          <a:sy n="90" d="100"/>
        </p:scale>
        <p:origin x="-1050" y="-462"/>
      </p:cViewPr>
      <p:guideLst>
        <p:guide orient="horz" pos="3162"/>
        <p:guide pos="5737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jpeg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4.so.qhmsg.com/bdr/921__/t01866205cbd0116d69.jpg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5052"/>
          <a:stretch>
            <a:fillRect/>
          </a:stretch>
        </p:blipFill>
        <p:spPr bwMode="auto">
          <a:xfrm>
            <a:off x="0" y="4587974"/>
            <a:ext cx="9252520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42" name="Picture 2" descr="http://p4.so.qhmsg.com/bdr/921__/t01866205cbd0116d69.jpg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58"/>
          <a:stretch>
            <a:fillRect/>
          </a:stretch>
        </p:blipFill>
        <p:spPr bwMode="auto">
          <a:xfrm>
            <a:off x="0" y="4659982"/>
            <a:ext cx="697905" cy="483518"/>
          </a:xfrm>
          <a:prstGeom prst="rect">
            <a:avLst/>
          </a:prstGeom>
          <a:noFill/>
        </p:spPr>
      </p:pic>
      <p:pic>
        <p:nvPicPr>
          <p:cNvPr id="8" name="Picture 2" descr="http://p4.so.qhmsg.com/bdr/921__/t01866205cbd0116d69.jpg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58"/>
          <a:stretch>
            <a:fillRect/>
          </a:stretch>
        </p:blipFill>
        <p:spPr bwMode="auto">
          <a:xfrm>
            <a:off x="2627785" y="4659982"/>
            <a:ext cx="593968" cy="411509"/>
          </a:xfrm>
          <a:prstGeom prst="rect">
            <a:avLst/>
          </a:prstGeom>
          <a:noFill/>
        </p:spPr>
      </p:pic>
      <p:pic>
        <p:nvPicPr>
          <p:cNvPr id="9" name="Picture 2" descr="http://p4.so.qhmsg.com/bdr/921__/t01866205cbd0116d69.jpg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58"/>
          <a:stretch>
            <a:fillRect/>
          </a:stretch>
        </p:blipFill>
        <p:spPr bwMode="auto">
          <a:xfrm>
            <a:off x="8550032" y="4752529"/>
            <a:ext cx="593968" cy="411509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0522" y="134511"/>
            <a:ext cx="1800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charset="-122"/>
                <a:ea typeface="黑体" panose="02010609060101010101" charset="-122"/>
              </a:rPr>
              <a:t>   语文  五年级  上册</a:t>
            </a:r>
            <a:endParaRPr kumimoji="1" lang="zh-CN" altLang="en-US" sz="1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48"/>
          <p:cNvSpPr txBox="1"/>
          <p:nvPr/>
        </p:nvSpPr>
        <p:spPr>
          <a:xfrm>
            <a:off x="2699792" y="1491630"/>
            <a:ext cx="4392488" cy="992579"/>
          </a:xfrm>
          <a:prstGeom prst="rect">
            <a:avLst/>
          </a:prstGeom>
          <a:solidFill>
            <a:schemeClr val="bg1">
              <a:alpha val="63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快</a:t>
            </a:r>
            <a:r>
              <a:rPr lang="zh-CN" altLang="en-US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乐读书吧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4348" y="785800"/>
            <a:ext cx="7674076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于是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有一天晚上，不知道谁弄来了很多上好的美酒，狮王大军全体都喝得酩酊大醉，东一个西一个躺得满地都是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那趁大家睡得人事不省的时候，带着两个孩子悄悄从隧道出来，把这些不省人事的醉鬼都捆在了树上，连狮王本人都不例外。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59504" y="857238"/>
            <a:ext cx="7600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天亮的时候，小狐狸代狮王大军吹响了起床号。众人睡眼蒙眬地醒来，发现列那就坐在他们中央，他们想要扑过去，却发现自己根本动弹不得，心中叫苦不迭。狐狸列那笑眯眯地开口：“各位，请恕我冒昧，但是我之所以要这样委屈大家，是为了给自己一个辩解的机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910" y="1071552"/>
            <a:ext cx="7817522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一片忠心把财宝献给狮王陛下，不知道陛下为什么要带着大军来讨伐我？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你这个无耻之徒，你杀了兰穆，还敢说什么忠心！”狮王怒吼着，公山羊波莱在一旁频频点头。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87836" y="2079551"/>
            <a:ext cx="150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参天树</a:t>
            </a:r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3688" y="3195946"/>
            <a:ext cx="2571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爱父亲如盐</a:t>
            </a:r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5762" y="1000363"/>
            <a:ext cx="271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尼伯龙根之歌</a:t>
            </a:r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24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1214083"/>
            <a:ext cx="642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推荐书目</a:t>
            </a:r>
            <a:endParaRPr lang="zh-CN" altLang="en-US" sz="3600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2050" name="Picture 2" descr="https://img9.doubanio.com/view/subject/l/public/s4049974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02804"/>
            <a:ext cx="2664296" cy="3398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837565" y="1672590"/>
            <a:ext cx="3486785" cy="706755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非洲民间故事</a:t>
            </a:r>
            <a:endParaRPr lang="zh-CN" altLang="en-US" sz="40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1285866"/>
            <a:ext cx="492922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传说松迪亚塔是古代曼丁国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今马里、几内亚一带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凯塔王朝继承人。国王去世前遵照先知预言立一丑妃之子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岁还在地上爬的松迪亚塔为王，但王后莎苏玛违背国王遗愿立自己的儿子为王。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3108" y="64292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曼丁之狮</a:t>
            </a:r>
            <a:endParaRPr lang="zh-CN" altLang="en-US" sz="32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72198" y="1357304"/>
            <a:ext cx="2286016" cy="27566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857238"/>
            <a:ext cx="53578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松迪亚塔不堪忍受侮辱，逃往国外。成人后的松迪亚塔文武双全，在王后母子无力抵御外敌入侵的情况下，他联合十几个国家，起兵讨伐入侵之敌，最后创建了盛极一时的马里帝国。松迪亚塔是个一心为民、敢于战胜入侵之敌的民族英雄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29388" y="1285866"/>
            <a:ext cx="2143140" cy="28193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52377" y="2141346"/>
            <a:ext cx="3809455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加西尔的科拉琴</a:t>
            </a:r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74947" y="1201294"/>
            <a:ext cx="2952328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桑巴</a:t>
            </a:r>
            <a:r>
              <a:rPr lang="en-US" altLang="zh-CN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加纳</a:t>
            </a:r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336867"/>
            <a:ext cx="642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推荐书目</a:t>
            </a:r>
            <a:endParaRPr lang="zh-CN" altLang="en-US" sz="3600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1" y="3060416"/>
            <a:ext cx="3142801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鼓手与鳄鱼</a:t>
            </a:r>
            <a:r>
              <a:rPr lang="en-US" altLang="zh-CN" sz="3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1472" y="1643056"/>
            <a:ext cx="81439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可怜的老商人，看到小女儿来到了他的枕头旁，一高兴，病情开始慢慢地好转。贝琳达不分昼夜地照顾着父亲，但一次洗手时，她把戒指摘下来放在小桌子上，就再也找不到了。她焦急地到处寻找，恳求两个姐姐还给她，当她找回戒指的时候，上面的宝石，除了一个角，巳经全黑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857238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民间故事情节模式化，如：</a:t>
            </a:r>
            <a:endParaRPr lang="zh-CN" altLang="en-US" sz="28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500048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小贴士</a:t>
            </a:r>
            <a:endParaRPr lang="zh-CN" altLang="en-US" sz="3600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57488" y="1142990"/>
            <a:ext cx="4357718" cy="1714512"/>
            <a:chOff x="2857488" y="1142990"/>
            <a:chExt cx="4357718" cy="1714512"/>
          </a:xfrm>
        </p:grpSpPr>
        <p:sp>
          <p:nvSpPr>
            <p:cNvPr id="3" name="TextBox 2"/>
            <p:cNvSpPr txBox="1"/>
            <p:nvPr/>
          </p:nvSpPr>
          <p:spPr>
            <a:xfrm>
              <a:off x="3286116" y="1357304"/>
              <a:ext cx="350046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b="1" dirty="0" smtClean="0">
                  <a:latin typeface="黑体" panose="02010609060101010101" charset="-122"/>
                  <a:ea typeface="黑体" panose="02010609060101010101" charset="-122"/>
                </a:rPr>
                <a:t>我发现戒指被两个姐姐偷走的情节已经出现了两次。</a:t>
              </a:r>
              <a:endParaRPr lang="zh-CN" altLang="en-US" sz="28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" name="椭圆形标注 3"/>
            <p:cNvSpPr/>
            <p:nvPr/>
          </p:nvSpPr>
          <p:spPr>
            <a:xfrm>
              <a:off x="2857488" y="1142990"/>
              <a:ext cx="4357718" cy="1714512"/>
            </a:xfrm>
            <a:prstGeom prst="wedgeEllipseCallout">
              <a:avLst>
                <a:gd name="adj1" fmla="val -52232"/>
                <a:gd name="adj2" fmla="val 69645"/>
              </a:avLst>
            </a:prstGeom>
            <a:grpFill/>
            <a:ln w="19050">
              <a:solidFill>
                <a:srgbClr val="00B0F0"/>
              </a:solidFill>
              <a:prstDash val="sysDash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0100" y="2500312"/>
            <a:ext cx="1571636" cy="202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483518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A383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你读过吗</a:t>
            </a:r>
            <a:endParaRPr lang="zh-CN" altLang="en-US" sz="2800" b="1" dirty="0">
              <a:solidFill>
                <a:srgbClr val="A383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1191399"/>
            <a:ext cx="57150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螺姑娘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从前，有个年轻人，独自种着几亩田过活。他每天天还没亮就起床，吃完了早饭，就带了午饭到田里去耕作。直到太阳落山的时候，他才回家自己做晚饭吃。衣服脏了自己洗，鞋袜破了就自己缝缝补补。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E:\李老师电脑文件\中外民间彩图\中外民间彩图\10田螺姑娘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57338"/>
            <a:ext cx="2148551" cy="307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71472" y="857238"/>
            <a:ext cx="6215106" cy="2857520"/>
            <a:chOff x="571472" y="1142990"/>
            <a:chExt cx="6215106" cy="2857520"/>
          </a:xfrm>
        </p:grpSpPr>
        <p:sp>
          <p:nvSpPr>
            <p:cNvPr id="3" name="TextBox 2"/>
            <p:cNvSpPr txBox="1"/>
            <p:nvPr/>
          </p:nvSpPr>
          <p:spPr>
            <a:xfrm>
              <a:off x="642910" y="1214428"/>
              <a:ext cx="6143668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    我还发现，</a:t>
              </a:r>
              <a:r>
                <a:rPr lang="en-US" altLang="zh-CN" sz="2800" dirty="0" smtClean="0">
                  <a:latin typeface="黑体" panose="02010609060101010101" charset="-122"/>
                  <a:ea typeface="黑体" panose="02010609060101010101" charset="-122"/>
                </a:rPr>
                <a:t>《</a:t>
              </a: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贝琳达与丑妖怪</a:t>
              </a:r>
              <a:r>
                <a:rPr lang="en-US" altLang="zh-CN" sz="2800" dirty="0" smtClean="0">
                  <a:latin typeface="黑体" panose="02010609060101010101" charset="-122"/>
                  <a:ea typeface="黑体" panose="02010609060101010101" charset="-122"/>
                </a:rPr>
                <a:t>》</a:t>
              </a: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和</a:t>
              </a:r>
              <a:r>
                <a:rPr lang="en-US" altLang="zh-CN" sz="2800" dirty="0" smtClean="0">
                  <a:latin typeface="黑体" panose="02010609060101010101" charset="-122"/>
                  <a:ea typeface="黑体" panose="02010609060101010101" charset="-122"/>
                </a:rPr>
                <a:t>《</a:t>
              </a: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小拇指</a:t>
              </a:r>
              <a:r>
                <a:rPr lang="en-US" altLang="zh-CN" sz="2800" dirty="0" smtClean="0">
                  <a:latin typeface="黑体" panose="02010609060101010101" charset="-122"/>
                  <a:ea typeface="黑体" panose="02010609060101010101" charset="-122"/>
                </a:rPr>
                <a:t>》</a:t>
              </a:r>
              <a:r>
                <a:rPr lang="zh-CN" altLang="en-US" sz="2800" dirty="0" smtClean="0">
                  <a:latin typeface="黑体" panose="02010609060101010101" charset="-122"/>
                  <a:ea typeface="黑体" panose="02010609060101010101" charset="-122"/>
                </a:rPr>
                <a:t>的结局都是大团圆的。贝琳达解除了丑妖怪身上的诅咒，让他变回了年轻的国王，两个人快乐地生活在一起；小拇指经历了许多危险后，回到了家人的身边</a:t>
              </a:r>
              <a:r>
                <a:rPr lang="en-US" altLang="zh-CN" sz="2800" dirty="0" smtClean="0">
                  <a:latin typeface="黑体" panose="02010609060101010101" charset="-122"/>
                  <a:ea typeface="黑体" panose="02010609060101010101" charset="-122"/>
                </a:rPr>
                <a:t>……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" name="矩形标注 3"/>
            <p:cNvSpPr/>
            <p:nvPr/>
          </p:nvSpPr>
          <p:spPr>
            <a:xfrm>
              <a:off x="571472" y="1142990"/>
              <a:ext cx="6143668" cy="2857520"/>
            </a:xfrm>
            <a:prstGeom prst="wedgeRectCallout">
              <a:avLst>
                <a:gd name="adj1" fmla="val 56728"/>
                <a:gd name="adj2" fmla="val 34690"/>
              </a:avLst>
            </a:prstGeom>
            <a:grpFill/>
            <a:ln w="19050">
              <a:solidFill>
                <a:srgbClr val="00B0F0"/>
              </a:solidFill>
              <a:prstDash val="sysDash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15206" y="2571750"/>
            <a:ext cx="1668220" cy="196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571486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主人公都具有相似的性格特征，如：</a:t>
            </a:r>
            <a:endParaRPr lang="zh-CN" altLang="en-US" sz="28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4054301"/>
            <a:ext cx="4500594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牛郎、海力布都很勤劳、善良。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李老师电脑文件\笠翁对韵彩图\牛郎织女的故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68390"/>
            <a:ext cx="2016224" cy="284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timgsa.baidu.com/timg?image&amp;quality=80&amp;size=b9999_10000&amp;sec=1587612980126&amp;di=3fa7ff9be6f4aec227d54534019b2a50&amp;imgtype=0&amp;src=http%3A%2F%2F5b0988e595225.cdn.sohucs.com%2Fimages%2F20171229%2Feb6b7238d1f144aa9440538e6d88fe1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38542"/>
            <a:ext cx="2880320" cy="190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500048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动物也都有固定的形象，如：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1785932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傲慢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3500444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粗暴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3428992" y="1214428"/>
            <a:ext cx="1623563" cy="1652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286380" y="185737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狡诈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143254"/>
            <a:ext cx="2084863" cy="133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5286380" y="350044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贪婪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000114"/>
            <a:ext cx="160616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7786710" y="1857370"/>
            <a:ext cx="1000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机敏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786064"/>
            <a:ext cx="1428760" cy="1741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7786710" y="3500444"/>
            <a:ext cx="857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聪慧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 descr="D:\Program Files\Tencent\QQ\Users\137543585\Image\C2C\]N(EYKZD9]Q026)S[K%LC$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1285866"/>
            <a:ext cx="1362075" cy="1647825"/>
          </a:xfrm>
          <a:prstGeom prst="rect">
            <a:avLst/>
          </a:prstGeom>
          <a:noFill/>
        </p:spPr>
      </p:pic>
      <p:pic>
        <p:nvPicPr>
          <p:cNvPr id="3076" name="Picture 4" descr="D:\Program Files\Tencent\QQ\Users\137543585\Image\C2C\J89BL$UZK)G2DI3]HF9CSI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3143254"/>
            <a:ext cx="1276350" cy="13620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2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62597" y="429716"/>
            <a:ext cx="1980511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A38302"/>
                </a:solidFill>
                <a:latin typeface="幼圆" panose="02010509060101010101" pitchFamily="49" charset="-122"/>
                <a:ea typeface="幼圆" panose="02010509060101010101" pitchFamily="49" charset="-122"/>
                <a:cs typeface="宋体" panose="02010600030101010101" pitchFamily="2" charset="-122"/>
              </a:rPr>
              <a:t>快乐读书</a:t>
            </a:r>
            <a:endParaRPr lang="zh-CN" altLang="en-US" sz="3200" b="1" dirty="0">
              <a:solidFill>
                <a:srgbClr val="A38302"/>
              </a:solidFill>
              <a:latin typeface="幼圆" panose="02010509060101010101" pitchFamily="49" charset="-122"/>
              <a:ea typeface="幼圆" panose="020105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2143108" y="1714494"/>
            <a:ext cx="5750793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    同学们，世界各地有很多精彩有趣的民间故事，让我们一起走进民间故事的宝库吧。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483518"/>
            <a:ext cx="83210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有一天，他到田里去耕作，捡回来一个大田螺。那是一个青艳艳像宝玉一样的田螺，他舍不得吃，就养在灶头旁边的水缸里。水缸里的水变得特别清，看不到一点儿污泥。</a:t>
            </a:r>
            <a:endParaRPr lang="en-US" altLang="zh-CN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二天晚上，年轻人从田里耕作回来，一进门，就看见灶上热气腾腾的，屋子里也收拾得干干净净、整整齐齐。他揭开锅盖一看，饭做好了，菜也做好了。他感到很奇怪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他把这情形告诉了隔壁的老太太。老太太说：“一定是田螺姑娘帮了你的忙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28596" y="1419622"/>
            <a:ext cx="6429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推荐</a:t>
            </a:r>
            <a:r>
              <a:rPr lang="zh-CN" altLang="en-US" sz="3600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阅读</a:t>
            </a:r>
            <a:endParaRPr lang="zh-CN" altLang="en-US" sz="3600" dirty="0">
              <a:solidFill>
                <a:srgbClr val="C0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8413" y="1214428"/>
            <a:ext cx="332362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八仙过海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花木兰替父从军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葫芦娃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三个和尚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人参娃娃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孟姜女哭长城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525909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中国民间故事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2260"/>
            <a:ext cx="3528392" cy="3014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2316" y="852120"/>
            <a:ext cx="4320480" cy="22236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从前有座山，山里有个庙，庙里有个老和尚在给小和尚讲故事。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讲的是什么故事呢？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从前有座山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5" descr="http://pic96.huitu.com/pic/20170608/1138046_20170608144041968050_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D9FCFE"/>
              </a:clrFrom>
              <a:clrTo>
                <a:srgbClr val="D9FCFE">
                  <a:alpha val="0"/>
                </a:srgbClr>
              </a:clrTo>
            </a:clrChange>
          </a:blip>
          <a:srcRect l="4200" t="12600" r="3401" b="22301"/>
          <a:stretch>
            <a:fillRect/>
          </a:stretch>
        </p:blipFill>
        <p:spPr bwMode="auto">
          <a:xfrm>
            <a:off x="4639381" y="843558"/>
            <a:ext cx="3168352" cy="2232248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7740352" y="2427734"/>
            <a:ext cx="432048" cy="999640"/>
            <a:chOff x="4788024" y="-3252426"/>
            <a:chExt cx="4097610" cy="7313871"/>
          </a:xfrm>
        </p:grpSpPr>
        <p:pic>
          <p:nvPicPr>
            <p:cNvPr id="7" name="Picture 9" descr="http://news.cnhubei.com/xw/sh/201504/W0201504086143904759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8024" y="-3252426"/>
              <a:ext cx="4032448" cy="7116084"/>
            </a:xfrm>
            <a:prstGeom prst="rect">
              <a:avLst/>
            </a:prstGeom>
            <a:noFill/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28384" y="3651870"/>
              <a:ext cx="857250" cy="409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组合 8"/>
          <p:cNvGrpSpPr/>
          <p:nvPr/>
        </p:nvGrpSpPr>
        <p:grpSpPr>
          <a:xfrm flipH="1">
            <a:off x="7164288" y="3075806"/>
            <a:ext cx="360040" cy="351568"/>
            <a:chOff x="4788024" y="-3252426"/>
            <a:chExt cx="4097610" cy="7313871"/>
          </a:xfrm>
        </p:grpSpPr>
        <p:pic>
          <p:nvPicPr>
            <p:cNvPr id="10" name="Picture 9" descr="http://news.cnhubei.com/xw/sh/201504/W020150408614390475924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8024" y="-3252426"/>
              <a:ext cx="4032448" cy="7116084"/>
            </a:xfrm>
            <a:prstGeom prst="rect">
              <a:avLst/>
            </a:prstGeom>
            <a:noFill/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28384" y="3651870"/>
              <a:ext cx="857250" cy="409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395536" y="3677855"/>
            <a:ext cx="8640960" cy="931024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同学们，你读过这个故事吗？像这样的民间故事还有很多，让我们一起读一读吧。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357158" y="642924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除了中国的民间故事，你还知道哪些其他国家民间故事？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7784" y="1980004"/>
            <a:ext cx="46085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日本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桃太郎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欧洲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列那狐的故事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洲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葫芦孩子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古阿拉伯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一千零一夜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t="7813" b="7813"/>
          <a:stretch>
            <a:fillRect/>
          </a:stretch>
        </p:blipFill>
        <p:spPr>
          <a:xfrm>
            <a:off x="1643042" y="1357304"/>
            <a:ext cx="5786478" cy="3014090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3071802" y="2285998"/>
            <a:ext cx="2857520" cy="584775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欧洲民间故事</a:t>
            </a:r>
            <a:endParaRPr lang="zh-CN" altLang="en-US" sz="32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571486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A383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相信你可以读更多</a:t>
            </a:r>
            <a:endParaRPr lang="zh-CN" altLang="en-US" sz="2800" b="1" dirty="0">
              <a:solidFill>
                <a:srgbClr val="A383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1324962"/>
            <a:ext cx="50086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列那早就料到他们会来，于是叫妻子和孩子们把房门堵死，在家的周围建起了坚固的防御工事，想要硬闯进来是不可能的。而家里的食物充足，可以支撑好几个星期。列那也已经挖好了秘密通道，必要的时候可以神不知鬼不觉地从狮王大军背后逃出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5118" y="674296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列那狐的故事（节选）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timgsa.baidu.com/timg?image&amp;quality=80&amp;size=b9999_10000&amp;sec=1587612516232&amp;di=27fe4f081225b83071813930190232d4&amp;imgtype=0&amp;src=http%3A%2F%2Fpic4.qiyipic.com%2Fimage%2F20141125%2F5d%2F54%2Fv_108736138_m_601_480_27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9" y="1560524"/>
            <a:ext cx="3168352" cy="187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8596" y="857238"/>
            <a:ext cx="8319868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面对着列那坚固的防守，狮王决定用长期围困的方式来对付列那，列那储备的食物毕竟有限，总有吃完的一天，到时候如果狐狸不出来受死，也一样会饿死在家里。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双方坚持了很多天，列那家里没有一点动静。狮王的大军们已经厌倦了这种日子，他们开始放松警惕。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1737</Words>
  <Application>WPS 演示</Application>
  <PresentationFormat>全屏显示(16:9)</PresentationFormat>
  <Paragraphs>111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幼圆</vt:lpstr>
      <vt:lpstr>楷体</vt:lpstr>
      <vt:lpstr>华文彩云</vt:lpstr>
      <vt:lpstr>Times New Roman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qwe</cp:lastModifiedBy>
  <cp:revision>105</cp:revision>
  <dcterms:created xsi:type="dcterms:W3CDTF">2017-03-17T02:28:00Z</dcterms:created>
  <dcterms:modified xsi:type="dcterms:W3CDTF">2021-10-27T06:01:10Z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28A9B932E7834B349056E2B4965313AB</vt:lpwstr>
  </property>
</Properties>
</file>